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7" r:id="rId2"/>
    <p:sldId id="401" r:id="rId3"/>
    <p:sldId id="449" r:id="rId4"/>
    <p:sldId id="400" r:id="rId5"/>
    <p:sldId id="384" r:id="rId6"/>
    <p:sldId id="426" r:id="rId7"/>
    <p:sldId id="446" r:id="rId8"/>
    <p:sldId id="452" r:id="rId9"/>
    <p:sldId id="439" r:id="rId10"/>
    <p:sldId id="440" r:id="rId11"/>
    <p:sldId id="441" r:id="rId12"/>
    <p:sldId id="443" r:id="rId13"/>
    <p:sldId id="442" r:id="rId14"/>
    <p:sldId id="444" r:id="rId15"/>
    <p:sldId id="451" r:id="rId16"/>
    <p:sldId id="448" r:id="rId17"/>
    <p:sldId id="386" r:id="rId18"/>
    <p:sldId id="455" r:id="rId19"/>
    <p:sldId id="456" r:id="rId20"/>
    <p:sldId id="454" r:id="rId21"/>
    <p:sldId id="453" r:id="rId22"/>
    <p:sldId id="457" r:id="rId23"/>
    <p:sldId id="292" r:id="rId24"/>
    <p:sldId id="450" r:id="rId25"/>
  </p:sldIdLst>
  <p:sldSz cx="12192000" cy="6858000"/>
  <p:notesSz cx="6858000" cy="9144000"/>
  <p:embeddedFontLst>
    <p:embeddedFont>
      <p:font typeface="Quicksand Light" charset="0"/>
      <p:regular r:id="rId28"/>
    </p:embeddedFont>
    <p:embeddedFont>
      <p:font typeface="Arial Unicode MS" pitchFamily="34" charset="-128"/>
      <p:regular r:id="rId29"/>
    </p:embeddedFont>
    <p:embeddedFont>
      <p:font typeface="Quicksand SemiBold" charset="0"/>
      <p:bold r:id="rId30"/>
    </p:embeddedFont>
    <p:embeddedFont>
      <p:font typeface="맑은 고딕" pitchFamily="34" charset="-127"/>
      <p:regular r:id="rId31"/>
      <p:bold r:id="rId32"/>
    </p:embeddedFont>
    <p:embeddedFont>
      <p:font typeface="Marske" pitchFamily="2" charset="0"/>
      <p:regular r:id="rId33"/>
    </p:embeddedFont>
    <p:embeddedFont>
      <p:font typeface="Comfortaa SemiBold" pitchFamily="2" charset="0"/>
      <p:bold r:id="rId34"/>
    </p:embeddedFont>
    <p:embeddedFont>
      <p:font typeface="Comfortaa" pitchFamily="2" charset="0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2A0"/>
    <a:srgbClr val="0C032F"/>
    <a:srgbClr val="ECEFF2"/>
    <a:srgbClr val="FF6C63"/>
    <a:srgbClr val="F7C14A"/>
    <a:srgbClr val="1B172C"/>
    <a:srgbClr val="7A86F4"/>
    <a:srgbClr val="FDEEEA"/>
    <a:srgbClr val="55382E"/>
    <a:srgbClr val="FF9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503" autoAdjust="0"/>
    <p:restoredTop sz="94660"/>
  </p:normalViewPr>
  <p:slideViewPr>
    <p:cSldViewPr snapToGrid="0">
      <p:cViewPr>
        <p:scale>
          <a:sx n="100" d="100"/>
          <a:sy n="100" d="100"/>
        </p:scale>
        <p:origin x="-72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 заданию необходимо</a:t>
            </a:r>
            <a:r>
              <a:rPr lang="ru-RU" baseline="0" dirty="0" smtClean="0"/>
              <a:t> было создать игру…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</a:t>
            </a:r>
            <a:r>
              <a:rPr lang="ru-RU" baseline="0" dirty="0" smtClean="0"/>
              <a:t> от себя я решила добавить….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9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Обязательно нужно было </a:t>
            </a:r>
            <a:r>
              <a:rPr lang="ru-RU" dirty="0" err="1" smtClean="0"/>
              <a:t>использоать</a:t>
            </a:r>
            <a:r>
              <a:rPr lang="ru-RU" dirty="0" smtClean="0"/>
              <a:t> Питон,</a:t>
            </a:r>
            <a:r>
              <a:rPr lang="ru-RU" baseline="0" dirty="0" smtClean="0"/>
              <a:t> модуль </a:t>
            </a:r>
            <a:r>
              <a:rPr lang="ru-RU" baseline="0" dirty="0" err="1" smtClean="0"/>
              <a:t>Пайгейм</a:t>
            </a:r>
            <a:r>
              <a:rPr lang="ru-RU" baseline="0" dirty="0" smtClean="0"/>
              <a:t> и классы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2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Разберем как устроена игра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2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</a:t>
            </a:r>
            <a:r>
              <a:rPr lang="ru-RU" baseline="0" dirty="0" smtClean="0"/>
              <a:t> условно разделила игру на эти 7 сцен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2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Быстренько пробежимся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89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EB154FEE-55CB-4C35-9078-57E2E3C611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00F4D6-7EF5-4054-90C1-E5863F2576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0" y="651797"/>
            <a:ext cx="7916120" cy="5554406"/>
          </a:xfrm>
          <a:prstGeom prst="rect">
            <a:avLst/>
          </a:prstGeom>
        </p:spPr>
      </p:pic>
      <p:pic>
        <p:nvPicPr>
          <p:cNvPr id="16" name="Graphic 3">
            <a:hlinkClick r:id="rId4"/>
            <a:extLst>
              <a:ext uri="{FF2B5EF4-FFF2-40B4-BE49-F238E27FC236}">
                <a16:creationId xmlns:a16="http://schemas.microsoft.com/office/drawing/2014/main" xmlns="" id="{A0C7E413-783A-4220-BB23-A12A9044A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xmlns="" id="{CA3192B6-FE3F-4A27-8078-90EE3F185B8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06BA321-1426-4711-AD0C-18AB3F1F9D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61" y="256405"/>
            <a:ext cx="2249714" cy="1265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ACA2E31-CD11-4C4E-BA5D-8A1B2EB7270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84" y="494311"/>
            <a:ext cx="1013022" cy="6997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E4D9C7D-5E9D-437B-8A12-C1D49FFE76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305" y="1434174"/>
            <a:ext cx="902698" cy="12654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49B607C-5743-4C22-915F-098CB2AF542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0" y="1156846"/>
            <a:ext cx="1139782" cy="1910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D03387F-98D2-4C5D-8CB5-53A13526E47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441" y="2699638"/>
            <a:ext cx="999209" cy="15425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E72D1EE-599A-4D09-8B3D-CF427065E4F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74" y="5325382"/>
            <a:ext cx="1683067" cy="12654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03EDCB5-9951-451B-B850-F7ABCC18457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011" y="297817"/>
            <a:ext cx="936882" cy="13278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A7D22D9-4C2A-4130-B7FB-7A8D064272E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41" y="690419"/>
            <a:ext cx="2165350" cy="12654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C76E977D-2C0F-44CC-8BFE-E903C76F872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735" y="3364152"/>
            <a:ext cx="534809" cy="12654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279CACF5-726E-448C-80ED-58896665515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3" y="4460761"/>
            <a:ext cx="1513321" cy="126546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256FF5FE-0F0F-4414-9CBD-318B712887E1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6128" y="5810477"/>
            <a:ext cx="1096736" cy="104752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AA105186-8781-4B61-9426-A4604E869A02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016" y="4947750"/>
            <a:ext cx="1939965" cy="19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582C917-1F4C-4F5D-AAD4-57D84EDF4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662989" y="1020202"/>
            <a:ext cx="6866022" cy="4817596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7602D68-E854-4DF6-B44E-FBFD9C294CA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135" y="5309068"/>
            <a:ext cx="534809" cy="1265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B1E9D75-65A1-4C46-A4FD-C85941CC2DF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835" y="1265570"/>
            <a:ext cx="1513321" cy="1265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2392839-B027-4610-85AF-F51A19B961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96" y="5086310"/>
            <a:ext cx="2249714" cy="1265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1C81749-206A-417A-BF50-05D98C2573F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39" y="4603767"/>
            <a:ext cx="1139782" cy="1910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A59371C-ACDC-4000-BA68-A35ECEA097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51" y="494311"/>
            <a:ext cx="999209" cy="15425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F62E52E-8647-41DC-A4F1-9ACFA896EB5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73" y="632838"/>
            <a:ext cx="2165350" cy="12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78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33D618D-9E1C-4F01-A34D-69EF4C1AF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E4D4F78-67AD-462D-ACE7-F8B3BB1F2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8"/>
          <a:stretch/>
        </p:blipFill>
        <p:spPr>
          <a:xfrm>
            <a:off x="11176601" y="0"/>
            <a:ext cx="1015400" cy="1815245"/>
          </a:xfrm>
          <a:prstGeom prst="rect">
            <a:avLst/>
          </a:prstGeom>
        </p:spPr>
      </p:pic>
      <p:sp>
        <p:nvSpPr>
          <p:cNvPr id="8" name="그림 개체 틀 12">
            <a:extLst>
              <a:ext uri="{FF2B5EF4-FFF2-40B4-BE49-F238E27FC236}">
                <a16:creationId xmlns:a16="http://schemas.microsoft.com/office/drawing/2014/main" xmlns="" id="{F2664548-38DC-42BC-A12D-72E6E11CF0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6783" y="986971"/>
            <a:ext cx="4179418" cy="4884058"/>
          </a:xfrm>
          <a:prstGeom prst="roundRect">
            <a:avLst>
              <a:gd name="adj" fmla="val 607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9860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F0CF29A-7D92-467B-9393-EA2F79352E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A6A4FE4-D24A-47C7-AC2E-DA4DE05D19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90" y="5506872"/>
            <a:ext cx="1683067" cy="12654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22E45C4-2A90-492C-A668-88D65413001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171328"/>
            <a:ext cx="1867533" cy="1091415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xmlns="" id="{CE8A9D22-601B-4689-9224-807649D94B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55649" y="2042209"/>
            <a:ext cx="3601176" cy="3601172"/>
          </a:xfrm>
          <a:prstGeom prst="roundRect">
            <a:avLst>
              <a:gd name="adj" fmla="val 571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152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82D1DAC-ED87-46BE-B708-085EFB576F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EAFD6A3-C3E2-41BF-9664-E56DAB6965C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17028"/>
            <a:ext cx="1785257" cy="1233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A7306D7-71E2-49A7-96E5-F7FAF99F25A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" y="5506872"/>
            <a:ext cx="1458096" cy="1265464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xmlns="" id="{7D05BED2-5C29-4B40-A3BB-49744D485FF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624449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xmlns="" id="{268DF14C-FC05-4327-B9EE-B407E7E340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46656" y="1624449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1725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2776372-43DD-46DA-8C38-39B3A1C4AA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BDC75C2-6B16-4D1A-A2D2-9B0C47B82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1811"/>
          <a:stretch/>
        </p:blipFill>
        <p:spPr>
          <a:xfrm>
            <a:off x="-1" y="0"/>
            <a:ext cx="986867" cy="18756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09FB9-C30A-466F-9E42-BB165FA34F7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393" y="5524170"/>
            <a:ext cx="1265464" cy="1265464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xmlns="" id="{A0D3C262-849B-4FED-B280-67D6832DD3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65544" y="2006020"/>
            <a:ext cx="2468880" cy="246887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xmlns="" id="{A9571FF9-64E6-4CF1-87AB-01E10BA6F0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61560" y="2006020"/>
            <a:ext cx="2468880" cy="246887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xmlns="" id="{C8DC33EA-F8AA-4587-895E-E849C62E5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57576" y="2006020"/>
            <a:ext cx="2468880" cy="246887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05603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EB76CC4-F012-4376-B62F-E025AB9373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5AF0C7E-3BD0-43DB-B860-4E59DD0EAC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4" y="162288"/>
            <a:ext cx="2249714" cy="1265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6497205-0283-41DB-A848-C49A465C2CD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6128" y="5810477"/>
            <a:ext cx="1096736" cy="1047523"/>
          </a:xfrm>
          <a:prstGeom prst="rect">
            <a:avLst/>
          </a:prstGeom>
        </p:spPr>
      </p:pic>
      <p:sp>
        <p:nvSpPr>
          <p:cNvPr id="9" name="그림 개체 틀 17">
            <a:extLst>
              <a:ext uri="{FF2B5EF4-FFF2-40B4-BE49-F238E27FC236}">
                <a16:creationId xmlns:a16="http://schemas.microsoft.com/office/drawing/2014/main" xmlns="" id="{F2202D93-A981-46C3-ABC7-BD7374725B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10150" y="1792543"/>
            <a:ext cx="3272917" cy="32729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xmlns="" id="{619D045C-30EC-4461-80B1-3D5E8CF3D6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7675" y="1792543"/>
            <a:ext cx="3272917" cy="3272913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0478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5161F1-0542-4530-B74C-628574AD11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CCB328-4697-45D6-A749-B4EF7C80982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036" y="162288"/>
            <a:ext cx="999209" cy="1542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6584C78-73A4-4069-9B9E-E49FCA5533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947750"/>
            <a:ext cx="1939965" cy="1910250"/>
          </a:xfrm>
          <a:prstGeom prst="rect">
            <a:avLst/>
          </a:prstGeom>
        </p:spPr>
      </p:pic>
      <p:sp>
        <p:nvSpPr>
          <p:cNvPr id="9" name="그림 개체 틀 11">
            <a:extLst>
              <a:ext uri="{FF2B5EF4-FFF2-40B4-BE49-F238E27FC236}">
                <a16:creationId xmlns:a16="http://schemas.microsoft.com/office/drawing/2014/main" xmlns="" id="{5D48045A-CACA-41F8-9C32-5AB6253B0F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10291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6959ED1-77AA-4D50-8860-D50389F60A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EBF277-8B87-412A-B215-41E5F36315C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746366"/>
            <a:ext cx="1262743" cy="1949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E3230D-4EFF-4A82-9A77-4F35DC2EC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162288"/>
            <a:ext cx="841533" cy="1265464"/>
          </a:xfrm>
          <a:prstGeom prst="rect">
            <a:avLst/>
          </a:prstGeom>
        </p:spPr>
      </p:pic>
      <p:sp>
        <p:nvSpPr>
          <p:cNvPr id="9" name="그림 개체 틀 5">
            <a:extLst>
              <a:ext uri="{FF2B5EF4-FFF2-40B4-BE49-F238E27FC236}">
                <a16:creationId xmlns:a16="http://schemas.microsoft.com/office/drawing/2014/main" xmlns="" id="{993DF9FA-B09D-4B74-B2F3-6B3A1C9405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8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D6DCA9-23F3-44F1-BEA0-AEF2458B76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9BD1DE5-90CF-4163-9BAB-63C6BA2F597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947750"/>
            <a:ext cx="1939965" cy="1910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EDBFE6-9A10-4888-80BC-31D9D8A9B1D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11" y="162288"/>
            <a:ext cx="1867533" cy="1091415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xmlns="" id="{107444A6-C0A7-413C-A462-CFE910BB13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06271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xmlns="" id="{4B71DA68-978E-4094-A3F9-3DB7C8E6F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xmlns="" id="{37F9A854-45C9-4708-8FCA-D2099B62CAA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93CA7C-9EE9-47C7-BF4E-1662A08477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7148D15-A41F-4E34-BB36-17FF81EB60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8" y="4956732"/>
            <a:ext cx="1234024" cy="172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E4D4F78-67AD-462D-ACE7-F8B3BB1F2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8"/>
          <a:stretch/>
        </p:blipFill>
        <p:spPr>
          <a:xfrm>
            <a:off x="11176601" y="0"/>
            <a:ext cx="1015400" cy="1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97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FC9D45BE-F779-496B-8BF2-1C8ECE471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BE220F30-BAF1-455F-9E2A-3667C9DD9B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E76FD8-15DE-407A-A307-81721227F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A6A4FE4-D24A-47C7-AC2E-DA4DE05D19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90" y="5506872"/>
            <a:ext cx="1683067" cy="12654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22E45C4-2A90-492C-A668-88D65413001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171328"/>
            <a:ext cx="1867533" cy="10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11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55A4A9B-1E9F-45CA-9843-237B9EA89D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EAFD6A3-C3E2-41BF-9664-E56DAB6965C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17028"/>
            <a:ext cx="1785257" cy="1233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A7306D7-71E2-49A7-96E5-F7FAF99F25A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" y="5506872"/>
            <a:ext cx="1458096" cy="12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902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07CE23E-4D1A-4F9E-938A-2317F00AE7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BDC75C2-6B16-4D1A-A2D2-9B0C47B82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1811"/>
          <a:stretch/>
        </p:blipFill>
        <p:spPr>
          <a:xfrm>
            <a:off x="-1" y="0"/>
            <a:ext cx="986867" cy="18756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09FB9-C30A-466F-9E42-BB165FA34F7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393" y="5524170"/>
            <a:ext cx="1265464" cy="12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1283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6C6B8FC-4047-4433-9EE1-EF94C99E23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5AF0C7E-3BD0-43DB-B860-4E59DD0EAC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4" y="162288"/>
            <a:ext cx="2249714" cy="1265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6497205-0283-41DB-A848-C49A465C2CD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6128" y="5810477"/>
            <a:ext cx="1096736" cy="10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045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5557938-337C-43DE-828C-8BD93754F9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CCB328-4697-45D6-A749-B4EF7C80982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036" y="162288"/>
            <a:ext cx="999209" cy="1542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6584C78-73A4-4069-9B9E-E49FCA553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6"/>
          <a:stretch/>
        </p:blipFill>
        <p:spPr>
          <a:xfrm flipH="1">
            <a:off x="0" y="5631543"/>
            <a:ext cx="1454662" cy="12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135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91099A-8858-419A-B791-C27543481A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EBF277-8B87-412A-B215-41E5F36315C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746366"/>
            <a:ext cx="1262743" cy="1949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E3230D-4EFF-4A82-9A77-4F35DC2EC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162288"/>
            <a:ext cx="841533" cy="12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611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06813C5-7C0C-409A-B225-DCA4E1A9F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69369D4-2CAE-49B8-9B22-E1D1BD3240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64659"/>
            <a:ext cx="11611428" cy="6328682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xmlns="" id="{A4B15BE6-0712-4A94-A14B-4480B5825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xmlns="" id="{975945C9-C144-48A0-BCA4-091A0D739C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9BD1DE5-90CF-4163-9BAB-63C6BA2F597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947750"/>
            <a:ext cx="1939965" cy="1910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EDBFE6-9A10-4888-80BC-31D9D8A9B1D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11" y="162288"/>
            <a:ext cx="1867533" cy="10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314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29" Type="http://schemas.openxmlformats.org/officeDocument/2006/relationships/image" Target="../media/image35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257769-2026-4D8F-8C2D-96888BD85AE2}"/>
              </a:ext>
            </a:extLst>
          </p:cNvPr>
          <p:cNvSpPr txBox="1"/>
          <p:nvPr/>
        </p:nvSpPr>
        <p:spPr>
          <a:xfrm>
            <a:off x="2554514" y="2084706"/>
            <a:ext cx="7082972" cy="1323439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Война с инопланетянами</a:t>
            </a:r>
            <a:endParaRPr lang="en-US" altLang="ko-KR" sz="40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F395C8-FC9B-4956-82AA-9A7FCC70EBB4}"/>
              </a:ext>
            </a:extLst>
          </p:cNvPr>
          <p:cNvSpPr txBox="1"/>
          <p:nvPr/>
        </p:nvSpPr>
        <p:spPr>
          <a:xfrm>
            <a:off x="2554514" y="3795379"/>
            <a:ext cx="708297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000" dirty="0" smtClean="0">
                <a:solidFill>
                  <a:srgbClr val="0C032F"/>
                </a:solidFill>
                <a:latin typeface="Comfortaa" pitchFamily="2" charset="0"/>
                <a:cs typeface="Arial" panose="020B0604020202020204" pitchFamily="34" charset="0"/>
              </a:rPr>
              <a:t>Выполнила: Арланова Анна</a:t>
            </a:r>
          </a:p>
          <a:p>
            <a:pPr algn="ctr"/>
            <a:r>
              <a:rPr lang="ru-RU" altLang="ko-KR" sz="2000" dirty="0" smtClean="0">
                <a:solidFill>
                  <a:srgbClr val="0C032F"/>
                </a:solidFill>
                <a:latin typeface="Comfortaa" pitchFamily="2" charset="0"/>
                <a:cs typeface="Arial" panose="020B0604020202020204" pitchFamily="34" charset="0"/>
              </a:rPr>
              <a:t>1 курс </a:t>
            </a:r>
            <a:r>
              <a:rPr lang="ru-RU" altLang="ko-KR" sz="2000" dirty="0">
                <a:solidFill>
                  <a:srgbClr val="0C032F"/>
                </a:solidFill>
                <a:latin typeface="Comfortaa" pitchFamily="2" charset="0"/>
                <a:cs typeface="Arial" panose="020B0604020202020204" pitchFamily="34" charset="0"/>
              </a:rPr>
              <a:t>ПГНИУ ИКНТ</a:t>
            </a:r>
            <a:r>
              <a:rPr lang="ru-RU" altLang="ko-KR" sz="2000" dirty="0" smtClean="0">
                <a:solidFill>
                  <a:srgbClr val="0C032F"/>
                </a:solidFill>
                <a:latin typeface="Comfortaa" pitchFamily="2" charset="0"/>
                <a:cs typeface="Arial" panose="020B0604020202020204" pitchFamily="34" charset="0"/>
              </a:rPr>
              <a:t> ПМИ-2</a:t>
            </a:r>
            <a:endParaRPr lang="ko-KR" altLang="en-US" sz="2000" dirty="0">
              <a:solidFill>
                <a:srgbClr val="0C032F"/>
              </a:solidFill>
              <a:latin typeface="Comforta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Bullet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1" y="2579123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Прибавляет к координате по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y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скорость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Движется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808828"/>
            <a:ext cx="499110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- Уничтожает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Enemy,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даря игроку очки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и шанс появления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Falling Buff</a:t>
            </a:r>
            <a:endParaRPr lang="ru-RU" altLang="ko-KR" sz="14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- Уменьшает здоровье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BossEvent</a:t>
            </a:r>
            <a:endParaRPr lang="ru-RU" altLang="ko-KR" sz="14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- Уменьшает количество жизней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Player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4269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Наносит урон Врагу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5493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245">
            <a:off x="2926152" y="1734359"/>
            <a:ext cx="2079888" cy="2080805"/>
          </a:xfrm>
          <a:prstGeom prst="roundRect">
            <a:avLst>
              <a:gd name="adj" fmla="val 5719"/>
            </a:avLst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6160" y="3548930"/>
            <a:ext cx="2079888" cy="2080805"/>
          </a:xfrm>
          <a:prstGeom prst="roundRect">
            <a:avLst>
              <a:gd name="adj" fmla="val 5719"/>
            </a:avLst>
          </a:prstGeom>
        </p:spPr>
      </p:pic>
      <p:pic>
        <p:nvPicPr>
          <p:cNvPr id="5122" name="Picture 2" descr="D:\Git\Shoot_in_the_space\img\meteo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9838">
            <a:off x="1496125" y="2703134"/>
            <a:ext cx="24098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FallingBuff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1" y="2579123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>
                <a:solidFill>
                  <a:srgbClr val="0C032F"/>
                </a:solidFill>
                <a:latin typeface="Comfortaa" pitchFamily="2" charset="0"/>
              </a:rPr>
              <a:t>Прибавляет к координате по </a:t>
            </a:r>
            <a:r>
              <a:rPr lang="en-US" altLang="ko-KR" sz="1400" dirty="0">
                <a:solidFill>
                  <a:srgbClr val="0C032F"/>
                </a:solidFill>
                <a:latin typeface="Comfortaa" pitchFamily="2" charset="0"/>
              </a:rPr>
              <a:t>y </a:t>
            </a:r>
            <a:r>
              <a:rPr lang="ru-RU" altLang="ko-KR" sz="1400" dirty="0">
                <a:solidFill>
                  <a:srgbClr val="0C032F"/>
                </a:solidFill>
                <a:latin typeface="Comfortaa" pitchFamily="2" charset="0"/>
              </a:rPr>
              <a:t>скорость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Движется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808828"/>
            <a:ext cx="4991100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+ 1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жизнь</a:t>
            </a:r>
          </a:p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+ 1 пуля</a:t>
            </a:r>
          </a:p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+ </a:t>
            </a:r>
            <a:r>
              <a:rPr lang="en-US" altLang="ko-KR" sz="1400" dirty="0" err="1" smtClean="0">
                <a:solidFill>
                  <a:srgbClr val="0C032F"/>
                </a:solidFill>
                <a:latin typeface="Comfortaa" pitchFamily="2" charset="0"/>
              </a:rPr>
              <a:t>inf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пуль на 10 секунд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4269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Дает бонус Игроку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5493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3075" name="Picture 3" descr="D:\Git\Shoot_in_the_space\img\buff_infinity_bul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27" y="198605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Git\Shoot_in_the_space\img\buff_bull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02" y="3406949"/>
            <a:ext cx="2161416" cy="216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Git\Shoot_in_the_space\img\buff_he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75" y="2503720"/>
            <a:ext cx="1933299" cy="19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BossEvent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1" y="2579123"/>
            <a:ext cx="4991100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Прибавляет к координатам по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y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скорость пока не встанет на необходимое место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Плавное появление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808828"/>
            <a:ext cx="4991100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- Генерирует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Bullet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в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случайной координате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x</a:t>
            </a:r>
          </a:p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- Создает лазер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4269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Атаки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5493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422C508-4E0D-4517-B183-85998C870205}"/>
              </a:ext>
            </a:extLst>
          </p:cNvPr>
          <p:cNvSpPr txBox="1"/>
          <p:nvPr/>
        </p:nvSpPr>
        <p:spPr>
          <a:xfrm>
            <a:off x="6096001" y="5038533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Здоровье – ширина шкалы 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5CAFE17-88C6-4C08-8FAB-1643431D6522}"/>
              </a:ext>
            </a:extLst>
          </p:cNvPr>
          <p:cNvSpPr/>
          <p:nvPr/>
        </p:nvSpPr>
        <p:spPr>
          <a:xfrm>
            <a:off x="6096000" y="465669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Рисует шкалу здоровья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414726C-2ED6-452C-A930-FCA8991A4B5B}"/>
              </a:ext>
            </a:extLst>
          </p:cNvPr>
          <p:cNvSpPr/>
          <p:nvPr/>
        </p:nvSpPr>
        <p:spPr>
          <a:xfrm>
            <a:off x="5813470" y="4773972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2" y="2197288"/>
            <a:ext cx="4871994" cy="3044996"/>
          </a:xfrm>
          <a:prstGeom prst="roundRect">
            <a:avLst>
              <a:gd name="adj" fmla="val 707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5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Laser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1" y="2579123"/>
            <a:ext cx="4991100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Увеличивает ширину и высоту до заданных размеров, растягивая изображение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Расширяется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808828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Уменьшает количество жизней у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Player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4269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Наносит урон Игроку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5493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53" y="1872911"/>
            <a:ext cx="3600450" cy="3602038"/>
          </a:xfrm>
          <a:prstGeom prst="roundRect">
            <a:avLst>
              <a:gd name="adj" fmla="val 5719"/>
            </a:avLst>
          </a:prstGeom>
        </p:spPr>
      </p:pic>
    </p:spTree>
    <p:extLst>
      <p:ext uri="{BB962C8B-B14F-4D97-AF65-F5344CB8AC3E}">
        <p14:creationId xmlns:p14="http://schemas.microsoft.com/office/powerpoint/2010/main" val="33483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Button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1" y="2579123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Меняет изображение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Наведение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808828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Сообщает когда кнопка была нажата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4269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Клик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5493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4" y="2487133"/>
            <a:ext cx="3601172" cy="1339970"/>
          </a:xfrm>
          <a:noFill/>
        </p:spPr>
      </p:pic>
      <p:pic>
        <p:nvPicPr>
          <p:cNvPr id="2050" name="Picture 2" descr="D:\Git\Shoot_in_the_space\img\butt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99" y="3426993"/>
            <a:ext cx="3510135" cy="130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1F830CD-E869-4241-9046-DE56E7F9D03E}"/>
              </a:ext>
            </a:extLst>
          </p:cNvPr>
          <p:cNvSpPr/>
          <p:nvPr/>
        </p:nvSpPr>
        <p:spPr>
          <a:xfrm>
            <a:off x="3048000" y="3105834"/>
            <a:ext cx="6096000" cy="64633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3600" dirty="0" smtClean="0">
                <a:solidFill>
                  <a:srgbClr val="0C032F"/>
                </a:solidFill>
                <a:latin typeface="Comfortaa" pitchFamily="2" charset="0"/>
              </a:rPr>
              <a:t>Как это работает?</a:t>
            </a:r>
            <a:endParaRPr lang="ko-KR" altLang="en-US" sz="3600" dirty="0">
              <a:solidFill>
                <a:srgbClr val="0C032F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0A4F6F7-050C-4616-BD38-8419A509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36255"/>
          <a:stretch>
            <a:fillRect/>
          </a:stretch>
        </p:blipFill>
        <p:spPr/>
      </p:pic>
      <p:pic>
        <p:nvPicPr>
          <p:cNvPr id="2050" name="Picture 2" descr="D:\Git\Shoot_in_the_space\img\player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469" y="1365814"/>
            <a:ext cx="843528" cy="843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1" name="Picture 3" descr="D:\Git\Shoot_in_the_space\img\player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531" y="1365814"/>
            <a:ext cx="881780" cy="843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3" descr="D:\Git\Shoot_in_the_space\img\player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469" y="1365814"/>
            <a:ext cx="847062" cy="848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2" descr="D:\Git\Shoot_in_the_space\img\player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531" y="1365814"/>
            <a:ext cx="885749" cy="843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516691"/>
              </p:ext>
            </p:extLst>
          </p:nvPr>
        </p:nvGraphicFramePr>
        <p:xfrm>
          <a:off x="7593469" y="2624817"/>
          <a:ext cx="3629992" cy="871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881"/>
                <a:gridCol w="914400"/>
                <a:gridCol w="933450"/>
                <a:gridCol w="860261"/>
              </a:tblGrid>
              <a:tr h="87100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2" name="Picture 4" descr="D:\Git\Shoot_in_the_space\img\enemy_basi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50" y="2759463"/>
            <a:ext cx="655072" cy="6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:\Git\Shoot_in_the_space\img\enemy_basi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78" y="2749938"/>
            <a:ext cx="655072" cy="6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Git\Shoot_in_the_space\img\enemy_angl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21" y="2671739"/>
            <a:ext cx="775804" cy="77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3211"/>
              </p:ext>
            </p:extLst>
          </p:nvPr>
        </p:nvGraphicFramePr>
        <p:xfrm>
          <a:off x="7596723" y="4001406"/>
          <a:ext cx="3665080" cy="766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70"/>
                <a:gridCol w="916270"/>
                <a:gridCol w="916270"/>
                <a:gridCol w="916270"/>
              </a:tblGrid>
              <a:tr h="766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5" name="Picture 7" descr="D:\Git\Shoot_in_the_space\img\bulle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3197">
            <a:off x="7710688" y="4060026"/>
            <a:ext cx="609089" cy="6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D:\Git\Shoot_in_the_space\img\bulle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3036">
            <a:off x="8630762" y="4060025"/>
            <a:ext cx="609089" cy="6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D:\Git\Shoot_in_the_space\img\bulle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3489">
            <a:off x="9555400" y="4065488"/>
            <a:ext cx="609089" cy="6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Git\Shoot_in_the_space\img\player_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6" y="3837395"/>
            <a:ext cx="663575" cy="6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Git\Shoot_in_the_space\img\player_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315" y="3834940"/>
            <a:ext cx="666030" cy="6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D:\Git\Shoot_in_the_space\img\bulle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3197">
            <a:off x="5952708" y="1660785"/>
            <a:ext cx="253587" cy="2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D:\Git\Shoot_in_the_space\img\bullet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5950">
            <a:off x="4812591" y="3472977"/>
            <a:ext cx="261764" cy="2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:\Git\Shoot_in_the_space\img\enemy_basi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92" y="2478770"/>
            <a:ext cx="542335" cy="5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D:\Git\Shoot_in_the_space\img\enemy_basi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33" y="3468273"/>
            <a:ext cx="542335" cy="5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00225" y="1312836"/>
            <a:ext cx="904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 smtClean="0">
                <a:solidFill>
                  <a:schemeClr val="bg1"/>
                </a:solidFill>
                <a:latin typeface="Marske" pitchFamily="2" charset="0"/>
              </a:rPr>
              <a:t>1 игрок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Жизни 1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Пули 1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Очки 0</a:t>
            </a:r>
            <a:endParaRPr lang="ru-RU" sz="1400" dirty="0">
              <a:solidFill>
                <a:schemeClr val="bg1"/>
              </a:solidFill>
              <a:latin typeface="Marske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79501" y="1312836"/>
            <a:ext cx="904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u="sng" dirty="0">
                <a:solidFill>
                  <a:schemeClr val="bg1"/>
                </a:solidFill>
                <a:latin typeface="Marske" pitchFamily="2" charset="0"/>
              </a:rPr>
              <a:t>2</a:t>
            </a:r>
            <a:r>
              <a:rPr lang="ru-RU" sz="1400" u="sng" dirty="0" smtClean="0">
                <a:solidFill>
                  <a:schemeClr val="bg1"/>
                </a:solidFill>
                <a:latin typeface="Marske" pitchFamily="2" charset="0"/>
              </a:rPr>
              <a:t> игрок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Жизни 3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Пули 3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Очки 8</a:t>
            </a:r>
            <a:endParaRPr lang="ru-RU" sz="1400" dirty="0">
              <a:solidFill>
                <a:schemeClr val="bg1"/>
              </a:solidFill>
              <a:latin typeface="Marske" pitchFamily="2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t="32843" r="77" b="39667"/>
          <a:stretch/>
        </p:blipFill>
        <p:spPr>
          <a:xfrm>
            <a:off x="1804244" y="1325771"/>
            <a:ext cx="5195888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</p:pic>
      <p:pic>
        <p:nvPicPr>
          <p:cNvPr id="34" name="Picture 8" descr="D:\Git\Shoot_in_the_space\img\player_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80" y="3837722"/>
            <a:ext cx="663575" cy="6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D:\Git\Shoot_in_the_space\img\bulle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3197">
            <a:off x="5956727" y="1537287"/>
            <a:ext cx="253587" cy="2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D:\Git\Shoot_in_the_space\img\bullet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5950">
            <a:off x="4816610" y="3330429"/>
            <a:ext cx="261764" cy="2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D:\Git\Shoot_in_the_space\img\enemy_basi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11" y="2641022"/>
            <a:ext cx="542335" cy="5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D:\Git\Shoot_in_the_space\img\enemy_basi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52" y="3735300"/>
            <a:ext cx="542335" cy="5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804244" y="1313163"/>
            <a:ext cx="904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u="sng" dirty="0" smtClean="0">
                <a:solidFill>
                  <a:schemeClr val="bg1"/>
                </a:solidFill>
                <a:latin typeface="Marske" pitchFamily="2" charset="0"/>
              </a:rPr>
              <a:t>1 игрок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Жизни 1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Пули 1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Очки 0</a:t>
            </a:r>
            <a:endParaRPr lang="ru-RU" sz="1400" dirty="0">
              <a:solidFill>
                <a:schemeClr val="bg1"/>
              </a:solidFill>
              <a:latin typeface="Marske" pitchFamily="2" charset="0"/>
            </a:endParaRPr>
          </a:p>
        </p:txBody>
      </p:sp>
      <p:pic>
        <p:nvPicPr>
          <p:cNvPr id="42" name="Picture 7" descr="D:\Git\Shoot_in_the_space\img\bullet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6980">
            <a:off x="3644665" y="3700528"/>
            <a:ext cx="261764" cy="2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083520" y="1313163"/>
            <a:ext cx="904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u="sng" dirty="0">
                <a:solidFill>
                  <a:schemeClr val="bg1"/>
                </a:solidFill>
                <a:latin typeface="Marske" pitchFamily="2" charset="0"/>
              </a:rPr>
              <a:t>2</a:t>
            </a:r>
            <a:r>
              <a:rPr lang="ru-RU" sz="1400" u="sng" dirty="0" smtClean="0">
                <a:solidFill>
                  <a:schemeClr val="bg1"/>
                </a:solidFill>
                <a:latin typeface="Marske" pitchFamily="2" charset="0"/>
              </a:rPr>
              <a:t> игрок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Жизни 3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Пули 3</a:t>
            </a:r>
          </a:p>
          <a:p>
            <a:pPr algn="r"/>
            <a:r>
              <a:rPr lang="ru-RU" sz="1400" dirty="0" smtClean="0">
                <a:solidFill>
                  <a:schemeClr val="bg1"/>
                </a:solidFill>
                <a:latin typeface="Marske" pitchFamily="2" charset="0"/>
              </a:rPr>
              <a:t>Очки 8</a:t>
            </a:r>
            <a:endParaRPr lang="ru-RU" sz="1400" dirty="0">
              <a:solidFill>
                <a:schemeClr val="bg1"/>
              </a:solidFill>
              <a:latin typeface="Marske" pitchFamily="2" charset="0"/>
            </a:endParaRPr>
          </a:p>
        </p:txBody>
      </p:sp>
      <p:pic>
        <p:nvPicPr>
          <p:cNvPr id="35" name="Picture 9" descr="D:\Git\Shoot_in_the_space\img\player_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409" y="3835267"/>
            <a:ext cx="666030" cy="6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D:\Git\Shoot_in_the_space\img\enemy_angl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167" y="1325771"/>
            <a:ext cx="602820" cy="6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3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49C98-122E-4D25-A07F-59D9FAB1FFC9}"/>
              </a:ext>
            </a:extLst>
          </p:cNvPr>
          <p:cNvSpPr txBox="1"/>
          <p:nvPr/>
        </p:nvSpPr>
        <p:spPr>
          <a:xfrm>
            <a:off x="5584828" y="1152082"/>
            <a:ext cx="418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Столкновения</a:t>
            </a:r>
            <a:endParaRPr lang="ko-KR" altLang="en-US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5BB1E2-4D5D-4C81-B16C-360399262658}"/>
              </a:ext>
            </a:extLst>
          </p:cNvPr>
          <p:cNvSpPr txBox="1"/>
          <p:nvPr/>
        </p:nvSpPr>
        <p:spPr>
          <a:xfrm>
            <a:off x="5584828" y="1839918"/>
            <a:ext cx="4169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Два </a:t>
            </a:r>
            <a:r>
              <a:rPr lang="en-US" altLang="ko-KR" sz="1600" dirty="0" smtClean="0">
                <a:solidFill>
                  <a:srgbClr val="0C032F"/>
                </a:solidFill>
                <a:latin typeface="Comfortaa" pitchFamily="2" charset="0"/>
              </a:rPr>
              <a:t>Rect 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объектов пересекаются? </a:t>
            </a: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Значит что-то делаем </a:t>
            </a: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600" u="sng" dirty="0" smtClean="0">
                <a:solidFill>
                  <a:srgbClr val="0C032F"/>
                </a:solidFill>
                <a:latin typeface="Comfortaa" pitchFamily="2" charset="0"/>
              </a:rPr>
              <a:t>Например: </a:t>
            </a: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Игрок </a:t>
            </a:r>
            <a:r>
              <a:rPr lang="en-US" altLang="ko-KR" sz="1600" dirty="0" smtClean="0">
                <a:solidFill>
                  <a:srgbClr val="0C032F"/>
                </a:solidFill>
                <a:latin typeface="Comfortaa" pitchFamily="2" charset="0"/>
              </a:rPr>
              <a:t>x 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Враг = </a:t>
            </a:r>
            <a:r>
              <a:rPr lang="ru-RU" altLang="ko-KR" sz="1600" dirty="0" err="1" smtClean="0">
                <a:solidFill>
                  <a:srgbClr val="0C032F"/>
                </a:solidFill>
                <a:latin typeface="Comfortaa" pitchFamily="2" charset="0"/>
              </a:rPr>
              <a:t>Игрок.Жизнь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 - 1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 </a:t>
            </a:r>
          </a:p>
          <a:p>
            <a:r>
              <a:rPr lang="ru-RU" altLang="ko-KR" sz="1600" dirty="0" err="1" smtClean="0">
                <a:solidFill>
                  <a:srgbClr val="0C032F"/>
                </a:solidFill>
                <a:latin typeface="Comfortaa" pitchFamily="2" charset="0"/>
              </a:rPr>
              <a:t>Игрок.Пуля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 х Враг = </a:t>
            </a:r>
            <a:r>
              <a:rPr lang="ru-RU" altLang="ko-KR" sz="1600" dirty="0" err="1" smtClean="0">
                <a:solidFill>
                  <a:srgbClr val="0C032F"/>
                </a:solidFill>
                <a:latin typeface="Comfortaa" pitchFamily="2" charset="0"/>
              </a:rPr>
              <a:t>Игрок.Очки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 + 1</a:t>
            </a:r>
            <a:endParaRPr lang="en-US" altLang="ko-KR" sz="1600" dirty="0">
              <a:solidFill>
                <a:srgbClr val="0C032F"/>
              </a:solidFill>
              <a:latin typeface="Comfortaa" pitchFamily="2" charset="0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r="17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61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49C98-122E-4D25-A07F-59D9FAB1FFC9}"/>
              </a:ext>
            </a:extLst>
          </p:cNvPr>
          <p:cNvSpPr txBox="1"/>
          <p:nvPr/>
        </p:nvSpPr>
        <p:spPr>
          <a:xfrm>
            <a:off x="5584828" y="1152082"/>
            <a:ext cx="418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Бонусы</a:t>
            </a:r>
            <a:endParaRPr lang="ko-KR" altLang="en-US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5BB1E2-4D5D-4C81-B16C-360399262658}"/>
              </a:ext>
            </a:extLst>
          </p:cNvPr>
          <p:cNvSpPr txBox="1"/>
          <p:nvPr/>
        </p:nvSpPr>
        <p:spPr>
          <a:xfrm>
            <a:off x="5584828" y="1839918"/>
            <a:ext cx="4169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При убийстве моба 20% шанс встретить </a:t>
            </a:r>
            <a:r>
              <a:rPr lang="en-US" altLang="ko-KR" sz="1600" dirty="0" smtClean="0">
                <a:solidFill>
                  <a:srgbClr val="0C032F"/>
                </a:solidFill>
                <a:latin typeface="Comfortaa" pitchFamily="2" charset="0"/>
              </a:rPr>
              <a:t>FallingBuff</a:t>
            </a:r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С каждый подобранным</a:t>
            </a:r>
            <a:r>
              <a:rPr lang="en-US" altLang="ko-KR" sz="1600" dirty="0" smtClean="0">
                <a:solidFill>
                  <a:srgbClr val="0C032F"/>
                </a:solidFill>
                <a:latin typeface="Comfortaa" pitchFamily="2" charset="0"/>
              </a:rPr>
              <a:t> 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бонусом шанс уменьшается на 2% пока не достигнет 1%</a:t>
            </a:r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</p:txBody>
      </p:sp>
      <p:pic>
        <p:nvPicPr>
          <p:cNvPr id="6" name="Picture 3" descr="D:\Git\Shoot_in_the_space\img\buff_infinity_bul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64" y="183991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Git\Shoot_in_the_space\img\buff_bull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39" y="3260808"/>
            <a:ext cx="2161416" cy="216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Git\Shoot_in_the_space\img\buff_he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12" y="2357579"/>
            <a:ext cx="1933299" cy="19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49C98-122E-4D25-A07F-59D9FAB1FFC9}"/>
              </a:ext>
            </a:extLst>
          </p:cNvPr>
          <p:cNvSpPr txBox="1"/>
          <p:nvPr/>
        </p:nvSpPr>
        <p:spPr>
          <a:xfrm>
            <a:off x="6181728" y="1148464"/>
            <a:ext cx="418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Босс</a:t>
            </a:r>
            <a:endParaRPr lang="ko-KR" altLang="en-US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5BB1E2-4D5D-4C81-B16C-360399262658}"/>
              </a:ext>
            </a:extLst>
          </p:cNvPr>
          <p:cNvSpPr txBox="1"/>
          <p:nvPr/>
        </p:nvSpPr>
        <p:spPr>
          <a:xfrm>
            <a:off x="6181728" y="1836300"/>
            <a:ext cx="496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Появляется, когда </a:t>
            </a:r>
            <a:r>
              <a:rPr lang="ru-RU" altLang="ko-KR" sz="1600" dirty="0">
                <a:solidFill>
                  <a:srgbClr val="0C032F"/>
                </a:solidFill>
                <a:latin typeface="Comfortaa" pitchFamily="2" charset="0"/>
              </a:rPr>
              <a:t>таймер врага вот-вот 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уйдет в минус, затем дожидается, когда все </a:t>
            </a:r>
            <a:r>
              <a:rPr lang="en-US" altLang="ko-KR" sz="1600" dirty="0" smtClean="0">
                <a:solidFill>
                  <a:srgbClr val="0C032F"/>
                </a:solidFill>
                <a:latin typeface="Comfortaa" pitchFamily="2" charset="0"/>
              </a:rPr>
              <a:t>Enemy 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пропадут из списка и начинает свою активность</a:t>
            </a: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600" u="sng" dirty="0" smtClean="0">
                <a:solidFill>
                  <a:srgbClr val="0C032F"/>
                </a:solidFill>
                <a:latin typeface="Comfortaa" pitchFamily="2" charset="0"/>
              </a:rPr>
              <a:t>Атаки от здоровья</a:t>
            </a:r>
            <a:endParaRPr lang="ru-RU" altLang="ko-KR" sz="1600" u="sng" dirty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66% - 100% : Метеориты</a:t>
            </a: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33% - 66% : Лазер</a:t>
            </a: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0% - 33%: Метеориты + Лазер</a:t>
            </a:r>
          </a:p>
          <a:p>
            <a:endParaRPr lang="ru-RU" altLang="ko-KR" sz="1600" dirty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Когда здоровья босса ниже 0, то игра заканчивается победой</a:t>
            </a:r>
            <a:endParaRPr lang="en-US" altLang="ko-KR" sz="1600" dirty="0">
              <a:solidFill>
                <a:srgbClr val="0C032F"/>
              </a:solidFill>
              <a:latin typeface="Comfortaa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4" y="1973618"/>
            <a:ext cx="4871994" cy="3044996"/>
          </a:xfrm>
          <a:prstGeom prst="roundRect">
            <a:avLst>
              <a:gd name="adj" fmla="val 707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9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A1BA1AF-16E8-488B-A32F-CD3C197461CB}"/>
              </a:ext>
            </a:extLst>
          </p:cNvPr>
          <p:cNvSpPr txBox="1"/>
          <p:nvPr/>
        </p:nvSpPr>
        <p:spPr>
          <a:xfrm>
            <a:off x="2673153" y="1094821"/>
            <a:ext cx="684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Задачи</a:t>
            </a:r>
            <a:endParaRPr lang="ko-KR" altLang="en-US" sz="32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C8D262-6D9A-409E-A962-FFE1609E95B4}"/>
              </a:ext>
            </a:extLst>
          </p:cNvPr>
          <p:cNvSpPr txBox="1"/>
          <p:nvPr/>
        </p:nvSpPr>
        <p:spPr>
          <a:xfrm>
            <a:off x="2163763" y="26955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Падение мобов неравномерно и с разной скоростью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FE15130-5D55-4683-BD48-C10FF55B0313}"/>
              </a:ext>
            </a:extLst>
          </p:cNvPr>
          <p:cNvSpPr/>
          <p:nvPr/>
        </p:nvSpPr>
        <p:spPr>
          <a:xfrm>
            <a:off x="1477411" y="22807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01.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DAC7DC2-DBB9-42EE-ADAB-EADA9A580D42}"/>
              </a:ext>
            </a:extLst>
          </p:cNvPr>
          <p:cNvSpPr/>
          <p:nvPr/>
        </p:nvSpPr>
        <p:spPr>
          <a:xfrm>
            <a:off x="2143768" y="2280799"/>
            <a:ext cx="3763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Моб - инопланетянин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B21FE2D-1B7E-47D4-986D-BE48CACDCEC9}"/>
              </a:ext>
            </a:extLst>
          </p:cNvPr>
          <p:cNvSpPr txBox="1"/>
          <p:nvPr/>
        </p:nvSpPr>
        <p:spPr>
          <a:xfrm>
            <a:off x="2163763" y="4562460"/>
            <a:ext cx="373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Игрок перемещается и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стреляет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ECC2AA5-35E4-4018-B1FA-1AF40DF5C1EB}"/>
              </a:ext>
            </a:extLst>
          </p:cNvPr>
          <p:cNvSpPr/>
          <p:nvPr/>
        </p:nvSpPr>
        <p:spPr>
          <a:xfrm>
            <a:off x="1477411" y="41476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02.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9746F20-7095-41EE-A8A7-3829A1D5AA87}"/>
              </a:ext>
            </a:extLst>
          </p:cNvPr>
          <p:cNvSpPr/>
          <p:nvPr/>
        </p:nvSpPr>
        <p:spPr>
          <a:xfrm>
            <a:off x="2143768" y="4147699"/>
            <a:ext cx="3952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Игрок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17F0A4E-1B1D-4128-B7E3-05B01D2E890A}"/>
              </a:ext>
            </a:extLst>
          </p:cNvPr>
          <p:cNvSpPr txBox="1"/>
          <p:nvPr/>
        </p:nvSpPr>
        <p:spPr>
          <a:xfrm>
            <a:off x="6970597" y="26955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Очки – сбитые мобы, уменьшение жизней при столкновении с мобом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7FC4CA6-7EA9-4BD9-AF0F-B1AB83D00DFC}"/>
              </a:ext>
            </a:extLst>
          </p:cNvPr>
          <p:cNvSpPr/>
          <p:nvPr/>
        </p:nvSpPr>
        <p:spPr>
          <a:xfrm>
            <a:off x="6284245" y="22807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03.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4819CC7-CB0E-4C09-B053-B0A8212BDC50}"/>
              </a:ext>
            </a:extLst>
          </p:cNvPr>
          <p:cNvSpPr/>
          <p:nvPr/>
        </p:nvSpPr>
        <p:spPr>
          <a:xfrm>
            <a:off x="6950602" y="2280799"/>
            <a:ext cx="391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Подсчет очков и жизней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4BC578-6DEE-434F-B6C7-075EC7B5B57C}"/>
              </a:ext>
            </a:extLst>
          </p:cNvPr>
          <p:cNvSpPr txBox="1"/>
          <p:nvPr/>
        </p:nvSpPr>
        <p:spPr>
          <a:xfrm>
            <a:off x="6970597" y="45624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Фоновая музыка, звуки выстрелов и попадания в моба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9588801-F3C2-40A7-9468-7AB434D96D00}"/>
              </a:ext>
            </a:extLst>
          </p:cNvPr>
          <p:cNvSpPr/>
          <p:nvPr/>
        </p:nvSpPr>
        <p:spPr>
          <a:xfrm>
            <a:off x="6284245" y="41476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04.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1BB1C01-A329-4EE8-8928-027D510083B3}"/>
              </a:ext>
            </a:extLst>
          </p:cNvPr>
          <p:cNvSpPr/>
          <p:nvPr/>
        </p:nvSpPr>
        <p:spPr>
          <a:xfrm>
            <a:off x="6950602" y="4147699"/>
            <a:ext cx="3763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Музыка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49C98-122E-4D25-A07F-59D9FAB1FFC9}"/>
              </a:ext>
            </a:extLst>
          </p:cNvPr>
          <p:cNvSpPr txBox="1"/>
          <p:nvPr/>
        </p:nvSpPr>
        <p:spPr>
          <a:xfrm>
            <a:off x="6473828" y="1511608"/>
            <a:ext cx="418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Главное меню</a:t>
            </a:r>
            <a:endParaRPr lang="ko-KR" altLang="en-US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5BB1E2-4D5D-4C81-B16C-360399262658}"/>
              </a:ext>
            </a:extLst>
          </p:cNvPr>
          <p:cNvSpPr txBox="1"/>
          <p:nvPr/>
        </p:nvSpPr>
        <p:spPr>
          <a:xfrm>
            <a:off x="6473828" y="2177662"/>
            <a:ext cx="44513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Появляется при запуске игры</a:t>
            </a:r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endParaRPr lang="ru-RU" altLang="ko-KR" sz="1600" dirty="0">
              <a:solidFill>
                <a:srgbClr val="0C032F"/>
              </a:solidFill>
              <a:latin typeface="Comfortaa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Кнопка переключения полноэкранного режима на оконный</a:t>
            </a: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Кнопка смены громкости музыки</a:t>
            </a: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Выбор сюжетной или бесконечной игры</a:t>
            </a: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Выход</a:t>
            </a: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endParaRPr lang="en-US" altLang="ko-KR" sz="1600" dirty="0">
              <a:solidFill>
                <a:srgbClr val="0C032F"/>
              </a:solidFill>
              <a:latin typeface="Comfortaa" pitchFamily="2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7" y="1884773"/>
            <a:ext cx="5187943" cy="3242465"/>
          </a:xfrm>
          <a:prstGeom prst="roundRect">
            <a:avLst>
              <a:gd name="adj" fmla="val 844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9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49C98-122E-4D25-A07F-59D9FAB1FFC9}"/>
              </a:ext>
            </a:extLst>
          </p:cNvPr>
          <p:cNvSpPr txBox="1"/>
          <p:nvPr/>
        </p:nvSpPr>
        <p:spPr>
          <a:xfrm>
            <a:off x="6461128" y="1173864"/>
            <a:ext cx="418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Пауза</a:t>
            </a:r>
            <a:endParaRPr lang="ko-KR" altLang="en-US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39918"/>
            <a:ext cx="5201920" cy="3251200"/>
          </a:xfrm>
          <a:prstGeom prst="roundRect">
            <a:avLst>
              <a:gd name="adj" fmla="val 533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5BB1E2-4D5D-4C81-B16C-360399262658}"/>
              </a:ext>
            </a:extLst>
          </p:cNvPr>
          <p:cNvSpPr txBox="1"/>
          <p:nvPr/>
        </p:nvSpPr>
        <p:spPr>
          <a:xfrm>
            <a:off x="6461128" y="1839918"/>
            <a:ext cx="416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Появляется при нажатии на </a:t>
            </a:r>
            <a:r>
              <a:rPr lang="en-US" altLang="ko-KR" sz="1600" dirty="0" smtClean="0">
                <a:solidFill>
                  <a:srgbClr val="0C032F"/>
                </a:solidFill>
                <a:latin typeface="Comfortaa" pitchFamily="2" charset="0"/>
              </a:rPr>
              <a:t>ESC </a:t>
            </a: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или при переключении на другое приложение</a:t>
            </a:r>
          </a:p>
          <a:p>
            <a:endParaRPr lang="ru-RU" altLang="ko-KR" sz="1600" dirty="0">
              <a:solidFill>
                <a:srgbClr val="0C032F"/>
              </a:solidFill>
              <a:latin typeface="Comfortaa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Только отрисовка объектов</a:t>
            </a: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Полупрозрачный прямоугольник</a:t>
            </a: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Переключение громкости музыки</a:t>
            </a:r>
          </a:p>
          <a:p>
            <a:pPr marL="285750" indent="-285750">
              <a:buFontTx/>
              <a:buChar char="-"/>
            </a:pPr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Кнопки продолжить, главное меню и выход</a:t>
            </a: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endParaRPr lang="en-US" altLang="ko-KR" sz="1600" dirty="0">
              <a:solidFill>
                <a:srgbClr val="0C032F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49C98-122E-4D25-A07F-59D9FAB1FFC9}"/>
              </a:ext>
            </a:extLst>
          </p:cNvPr>
          <p:cNvSpPr txBox="1"/>
          <p:nvPr/>
        </p:nvSpPr>
        <p:spPr>
          <a:xfrm>
            <a:off x="6461128" y="1173864"/>
            <a:ext cx="418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Рекорд</a:t>
            </a:r>
            <a:endParaRPr lang="ko-KR" altLang="en-US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5BB1E2-4D5D-4C81-B16C-360399262658}"/>
              </a:ext>
            </a:extLst>
          </p:cNvPr>
          <p:cNvSpPr txBox="1"/>
          <p:nvPr/>
        </p:nvSpPr>
        <p:spPr>
          <a:xfrm>
            <a:off x="6461128" y="1839918"/>
            <a:ext cx="4169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Хранится в обычном текстовом файле</a:t>
            </a:r>
          </a:p>
          <a:p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600" dirty="0" smtClean="0">
                <a:solidFill>
                  <a:srgbClr val="0C032F"/>
                </a:solidFill>
                <a:latin typeface="Comfortaa" pitchFamily="2" charset="0"/>
              </a:rPr>
              <a:t>Переписывается во время экрана победы/проигрыша</a:t>
            </a:r>
            <a:endParaRPr lang="ru-RU" altLang="ko-KR" sz="1600" dirty="0" smtClean="0">
              <a:solidFill>
                <a:srgbClr val="0C032F"/>
              </a:solidFill>
              <a:latin typeface="Comfortaa" pitchFamily="2" charset="0"/>
            </a:endParaRPr>
          </a:p>
          <a:p>
            <a:endParaRPr lang="en-US" altLang="ko-KR" sz="1600" dirty="0">
              <a:solidFill>
                <a:srgbClr val="0C032F"/>
              </a:solidFill>
              <a:latin typeface="Comfortaa" pitchFamily="2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43" y="1839918"/>
            <a:ext cx="5062722" cy="316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6" y="4310673"/>
            <a:ext cx="2524125" cy="10477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787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142F346-FC6A-493B-995E-DB2FC357CBE3}"/>
              </a:ext>
            </a:extLst>
          </p:cNvPr>
          <p:cNvSpPr txBox="1"/>
          <p:nvPr/>
        </p:nvSpPr>
        <p:spPr>
          <a:xfrm>
            <a:off x="3707346" y="3120886"/>
            <a:ext cx="472545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4000" dirty="0" smtClean="0">
                <a:solidFill>
                  <a:srgbClr val="0C032F"/>
                </a:solidFill>
                <a:latin typeface="Comfortaa SemiBold" pitchFamily="2" charset="0"/>
              </a:rPr>
              <a:t>Время сыграть!</a:t>
            </a:r>
            <a:endParaRPr lang="ko-KR" altLang="en-US" sz="4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it\Shoot_in_the_space\img\c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24475" y="5559862"/>
            <a:ext cx="6867525" cy="715089"/>
          </a:xfrm>
          <a:prstGeom prst="roundRect">
            <a:avLst/>
          </a:prstGeom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>
                <a:latin typeface="Comfortaa SemiBold" pitchFamily="2" charset="0"/>
              </a:rPr>
              <a:t>СПАСИБО ЗА ВНИМАНИЕ!</a:t>
            </a:r>
            <a:endParaRPr lang="ru-RU" sz="3600" dirty="0">
              <a:latin typeface="Comfortaa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A1BA1AF-16E8-488B-A32F-CD3C197461CB}"/>
              </a:ext>
            </a:extLst>
          </p:cNvPr>
          <p:cNvSpPr txBox="1"/>
          <p:nvPr/>
        </p:nvSpPr>
        <p:spPr>
          <a:xfrm>
            <a:off x="2673153" y="1094821"/>
            <a:ext cx="684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Доп. </a:t>
            </a:r>
            <a:r>
              <a:rPr lang="ru-RU" altLang="ko-KR" sz="32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задачи</a:t>
            </a:r>
            <a:endParaRPr lang="ko-KR" altLang="en-US" sz="32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C8D262-6D9A-409E-A962-FFE1609E95B4}"/>
              </a:ext>
            </a:extLst>
          </p:cNvPr>
          <p:cNvSpPr txBox="1"/>
          <p:nvPr/>
        </p:nvSpPr>
        <p:spPr>
          <a:xfrm>
            <a:off x="2163763" y="26955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Два игрока играют на одном устройстве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FE15130-5D55-4683-BD48-C10FF55B0313}"/>
              </a:ext>
            </a:extLst>
          </p:cNvPr>
          <p:cNvSpPr/>
          <p:nvPr/>
        </p:nvSpPr>
        <p:spPr>
          <a:xfrm>
            <a:off x="1477411" y="22807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01.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DAC7DC2-DBB9-42EE-ADAB-EADA9A580D42}"/>
              </a:ext>
            </a:extLst>
          </p:cNvPr>
          <p:cNvSpPr/>
          <p:nvPr/>
        </p:nvSpPr>
        <p:spPr>
          <a:xfrm>
            <a:off x="2143768" y="2280799"/>
            <a:ext cx="3763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Мультиплеер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B21FE2D-1B7E-47D4-986D-BE48CACDCEC9}"/>
              </a:ext>
            </a:extLst>
          </p:cNvPr>
          <p:cNvSpPr txBox="1"/>
          <p:nvPr/>
        </p:nvSpPr>
        <p:spPr>
          <a:xfrm>
            <a:off x="2163763" y="45624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Различные плюшечки за убийство моба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ECC2AA5-35E4-4018-B1FA-1AF40DF5C1EB}"/>
              </a:ext>
            </a:extLst>
          </p:cNvPr>
          <p:cNvSpPr/>
          <p:nvPr/>
        </p:nvSpPr>
        <p:spPr>
          <a:xfrm>
            <a:off x="1477411" y="41476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02.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9746F20-7095-41EE-A8A7-3829A1D5AA87}"/>
              </a:ext>
            </a:extLst>
          </p:cNvPr>
          <p:cNvSpPr/>
          <p:nvPr/>
        </p:nvSpPr>
        <p:spPr>
          <a:xfrm>
            <a:off x="2143768" y="4147699"/>
            <a:ext cx="3952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Бонусы/Баффы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17F0A4E-1B1D-4128-B7E3-05B01D2E890A}"/>
              </a:ext>
            </a:extLst>
          </p:cNvPr>
          <p:cNvSpPr txBox="1"/>
          <p:nvPr/>
        </p:nvSpPr>
        <p:spPr>
          <a:xfrm>
            <a:off x="6970597" y="26955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Сюжет – катсцены, босс</a:t>
            </a:r>
          </a:p>
          <a:p>
            <a:r>
              <a:rPr lang="ru-RU" altLang="ko-KR" sz="1400" dirty="0">
                <a:solidFill>
                  <a:srgbClr val="0C032F"/>
                </a:solidFill>
                <a:latin typeface="Comfortaa" pitchFamily="2" charset="0"/>
              </a:rPr>
              <a:t>Б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есконечный – рекорды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7FC4CA6-7EA9-4BD9-AF0F-B1AB83D00DFC}"/>
              </a:ext>
            </a:extLst>
          </p:cNvPr>
          <p:cNvSpPr/>
          <p:nvPr/>
        </p:nvSpPr>
        <p:spPr>
          <a:xfrm>
            <a:off x="6284245" y="22807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03.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4819CC7-CB0E-4C09-B053-B0A8212BDC50}"/>
              </a:ext>
            </a:extLst>
          </p:cNvPr>
          <p:cNvSpPr/>
          <p:nvPr/>
        </p:nvSpPr>
        <p:spPr>
          <a:xfrm>
            <a:off x="6950602" y="2280799"/>
            <a:ext cx="391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Два режима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4BC578-6DEE-434F-B6C7-075EC7B5B57C}"/>
              </a:ext>
            </a:extLst>
          </p:cNvPr>
          <p:cNvSpPr txBox="1"/>
          <p:nvPr/>
        </p:nvSpPr>
        <p:spPr>
          <a:xfrm>
            <a:off x="6970597" y="4562460"/>
            <a:ext cx="37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Удобный интерфейс для пользователя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9588801-F3C2-40A7-9468-7AB434D96D00}"/>
              </a:ext>
            </a:extLst>
          </p:cNvPr>
          <p:cNvSpPr/>
          <p:nvPr/>
        </p:nvSpPr>
        <p:spPr>
          <a:xfrm>
            <a:off x="6284245" y="4147699"/>
            <a:ext cx="82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C032F"/>
                </a:solidFill>
                <a:latin typeface="+mj-lt"/>
              </a:rPr>
              <a:t>04.</a:t>
            </a:r>
            <a:endParaRPr lang="ko-KR" altLang="en-US" sz="28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1BB1C01-A329-4EE8-8928-027D510083B3}"/>
              </a:ext>
            </a:extLst>
          </p:cNvPr>
          <p:cNvSpPr/>
          <p:nvPr/>
        </p:nvSpPr>
        <p:spPr>
          <a:xfrm>
            <a:off x="6950602" y="4147699"/>
            <a:ext cx="3763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b="1" dirty="0" smtClean="0">
                <a:solidFill>
                  <a:srgbClr val="0C032F"/>
                </a:solidFill>
                <a:latin typeface="Comfortaa" pitchFamily="2" charset="0"/>
              </a:rPr>
              <a:t>Меню</a:t>
            </a:r>
            <a:endParaRPr lang="ko-KR" altLang="en-US" b="1" dirty="0">
              <a:solidFill>
                <a:srgbClr val="0C032F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0940A50-E763-4AB6-924E-7F91B49D95A4}"/>
              </a:ext>
            </a:extLst>
          </p:cNvPr>
          <p:cNvSpPr txBox="1"/>
          <p:nvPr/>
        </p:nvSpPr>
        <p:spPr>
          <a:xfrm>
            <a:off x="2673153" y="1094821"/>
            <a:ext cx="684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Обязательные условия</a:t>
            </a:r>
            <a:endParaRPr lang="ko-KR" altLang="en-US" sz="32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49FDB2C-A747-4B4C-B735-540D6A9387F7}"/>
              </a:ext>
            </a:extLst>
          </p:cNvPr>
          <p:cNvSpPr/>
          <p:nvPr/>
        </p:nvSpPr>
        <p:spPr>
          <a:xfrm>
            <a:off x="4586200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C032F"/>
                </a:solidFill>
                <a:latin typeface="Comfortaa" pitchFamily="2" charset="0"/>
              </a:rPr>
              <a:t>Pygame</a:t>
            </a:r>
            <a:endParaRPr lang="en-US" altLang="ko-KR" sz="2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28D6487-7652-4CFC-8862-183C7C66180F}"/>
              </a:ext>
            </a:extLst>
          </p:cNvPr>
          <p:cNvSpPr/>
          <p:nvPr/>
        </p:nvSpPr>
        <p:spPr>
          <a:xfrm>
            <a:off x="1441771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C032F"/>
                </a:solidFill>
                <a:latin typeface="Comfortaa" pitchFamily="2" charset="0"/>
              </a:rPr>
              <a:t>Python</a:t>
            </a:r>
            <a:endParaRPr lang="en-US" altLang="ko-KR" sz="2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64A8B475-B988-4C32-B5FE-964ABAF78D32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0592A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9214A30C-2C04-4B68-A1A7-D64099EB85DB}"/>
              </a:ext>
            </a:extLst>
          </p:cNvPr>
          <p:cNvSpPr/>
          <p:nvPr/>
        </p:nvSpPr>
        <p:spPr>
          <a:xfrm>
            <a:off x="7735486" y="4421432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dirty="0" smtClean="0">
                <a:solidFill>
                  <a:srgbClr val="0C032F"/>
                </a:solidFill>
                <a:latin typeface="Comfortaa" pitchFamily="2" charset="0"/>
              </a:rPr>
              <a:t>Классы</a:t>
            </a:r>
            <a:endParaRPr lang="en-US" altLang="ko-KR" sz="2400" dirty="0">
              <a:solidFill>
                <a:srgbClr val="0C032F"/>
              </a:solidFill>
              <a:latin typeface="Comfortaa" pitchFamily="2" charset="0"/>
            </a:endParaRPr>
          </a:p>
        </p:txBody>
      </p:sp>
      <p:pic>
        <p:nvPicPr>
          <p:cNvPr id="1027" name="Picture 3" descr="D:\PSU\Аип\Индивидуалочка 2\pyg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12" y="2966328"/>
            <a:ext cx="3559175" cy="14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PSU\Аип\Индивидуалочка 2\phyt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71" y="2811172"/>
            <a:ext cx="2691199" cy="134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517">
            <a:extLst>
              <a:ext uri="{FF2B5EF4-FFF2-40B4-BE49-F238E27FC236}">
                <a16:creationId xmlns:a16="http://schemas.microsoft.com/office/drawing/2014/main" xmlns="" id="{7445F454-6292-4D0C-92F1-A13FC089C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29"/>
              </a:ext>
            </a:extLst>
          </a:blip>
          <a:stretch>
            <a:fillRect/>
          </a:stretch>
        </p:blipFill>
        <p:spPr>
          <a:xfrm>
            <a:off x="8893260" y="3045791"/>
            <a:ext cx="704056" cy="7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1F830CD-E869-4241-9046-DE56E7F9D03E}"/>
              </a:ext>
            </a:extLst>
          </p:cNvPr>
          <p:cNvSpPr/>
          <p:nvPr/>
        </p:nvSpPr>
        <p:spPr>
          <a:xfrm>
            <a:off x="3048000" y="3105834"/>
            <a:ext cx="6096000" cy="64633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3600" dirty="0" smtClean="0">
                <a:solidFill>
                  <a:srgbClr val="0C032F"/>
                </a:solidFill>
                <a:latin typeface="Comfortaa" pitchFamily="2" charset="0"/>
              </a:rPr>
              <a:t>Структура игры</a:t>
            </a:r>
            <a:endParaRPr lang="ko-KR" altLang="en-US" sz="3600" dirty="0">
              <a:solidFill>
                <a:srgbClr val="0C032F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F8EB29-46EA-4C9F-B025-7B64644F43C7}"/>
              </a:ext>
            </a:extLst>
          </p:cNvPr>
          <p:cNvSpPr txBox="1"/>
          <p:nvPr/>
        </p:nvSpPr>
        <p:spPr>
          <a:xfrm>
            <a:off x="2917372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Сцены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18BAE9C5-53AF-4EA5-A6ED-F39543DFE651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787650" y="2518227"/>
            <a:ext cx="6616700" cy="0"/>
          </a:xfrm>
          <a:prstGeom prst="line">
            <a:avLst/>
          </a:prstGeom>
          <a:ln w="25400" cap="rnd">
            <a:solidFill>
              <a:srgbClr val="0592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F3F849BB-647A-4E69-8979-6629F4996E32}"/>
              </a:ext>
            </a:extLst>
          </p:cNvPr>
          <p:cNvSpPr/>
          <p:nvPr/>
        </p:nvSpPr>
        <p:spPr>
          <a:xfrm>
            <a:off x="2114550" y="2181677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1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0AAF6410-718B-4DA6-A288-A941E87ED7B2}"/>
              </a:ext>
            </a:extLst>
          </p:cNvPr>
          <p:cNvSpPr/>
          <p:nvPr/>
        </p:nvSpPr>
        <p:spPr>
          <a:xfrm>
            <a:off x="5759450" y="2181677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2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9BC4C14-91BD-4A89-AFEF-DCD920D3DD21}"/>
              </a:ext>
            </a:extLst>
          </p:cNvPr>
          <p:cNvSpPr/>
          <p:nvPr/>
        </p:nvSpPr>
        <p:spPr>
          <a:xfrm>
            <a:off x="9404350" y="2181677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3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F9DF82F-34B8-43BA-AA7E-99EC1F79DE51}"/>
              </a:ext>
            </a:extLst>
          </p:cNvPr>
          <p:cNvSpPr/>
          <p:nvPr/>
        </p:nvSpPr>
        <p:spPr>
          <a:xfrm>
            <a:off x="1333866" y="2986315"/>
            <a:ext cx="222213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Главное меню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4978567-C2EA-4A51-B309-653BF02485A9}"/>
              </a:ext>
            </a:extLst>
          </p:cNvPr>
          <p:cNvSpPr/>
          <p:nvPr/>
        </p:nvSpPr>
        <p:spPr>
          <a:xfrm>
            <a:off x="4629150" y="2986315"/>
            <a:ext cx="29337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Количество игроков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BBA4827-8646-4A17-ACF0-8158FCDC3C60}"/>
              </a:ext>
            </a:extLst>
          </p:cNvPr>
          <p:cNvSpPr/>
          <p:nvPr/>
        </p:nvSpPr>
        <p:spPr>
          <a:xfrm>
            <a:off x="8464732" y="2986315"/>
            <a:ext cx="255233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Выбор управления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DF11518-1DC8-47CE-B776-8914DB723E83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787650" y="4197350"/>
            <a:ext cx="6616700" cy="0"/>
          </a:xfrm>
          <a:prstGeom prst="line">
            <a:avLst/>
          </a:prstGeom>
          <a:ln w="25400" cap="rnd">
            <a:solidFill>
              <a:srgbClr val="0592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906ACE4D-1FD0-4C99-AE3C-BB5CA5D26F4A}"/>
              </a:ext>
            </a:extLst>
          </p:cNvPr>
          <p:cNvSpPr/>
          <p:nvPr/>
        </p:nvSpPr>
        <p:spPr>
          <a:xfrm>
            <a:off x="2114550" y="3860800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4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5D035560-E77E-4F62-8B76-8C6E212D3338}"/>
              </a:ext>
            </a:extLst>
          </p:cNvPr>
          <p:cNvSpPr/>
          <p:nvPr/>
        </p:nvSpPr>
        <p:spPr>
          <a:xfrm>
            <a:off x="4410075" y="3860800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5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B9CC829-A8F0-49F1-8BB3-3DF29AA41198}"/>
              </a:ext>
            </a:extLst>
          </p:cNvPr>
          <p:cNvSpPr/>
          <p:nvPr/>
        </p:nvSpPr>
        <p:spPr>
          <a:xfrm>
            <a:off x="9404350" y="3860800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7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050D2B9-3560-4A17-8BD9-2E711BF06554}"/>
              </a:ext>
            </a:extLst>
          </p:cNvPr>
          <p:cNvSpPr/>
          <p:nvPr/>
        </p:nvSpPr>
        <p:spPr>
          <a:xfrm>
            <a:off x="1333866" y="4665438"/>
            <a:ext cx="2222134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Начальная катсцена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93F9BE1-A60C-4AD4-A7B1-04415981FD48}"/>
              </a:ext>
            </a:extLst>
          </p:cNvPr>
          <p:cNvSpPr/>
          <p:nvPr/>
        </p:nvSpPr>
        <p:spPr>
          <a:xfrm>
            <a:off x="3635558" y="4665438"/>
            <a:ext cx="222213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Игра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B1F2651-0F25-48C2-ADFD-F3AFD3F585E5}"/>
              </a:ext>
            </a:extLst>
          </p:cNvPr>
          <p:cNvSpPr/>
          <p:nvPr/>
        </p:nvSpPr>
        <p:spPr>
          <a:xfrm>
            <a:off x="8377238" y="4665438"/>
            <a:ext cx="272732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Победа/поражение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24" name="타원 15">
            <a:extLst>
              <a:ext uri="{FF2B5EF4-FFF2-40B4-BE49-F238E27FC236}">
                <a16:creationId xmlns:a16="http://schemas.microsoft.com/office/drawing/2014/main" xmlns="" id="{5D035560-E77E-4F62-8B76-8C6E212D3338}"/>
              </a:ext>
            </a:extLst>
          </p:cNvPr>
          <p:cNvSpPr/>
          <p:nvPr/>
        </p:nvSpPr>
        <p:spPr>
          <a:xfrm>
            <a:off x="6889750" y="3860800"/>
            <a:ext cx="673100" cy="67310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59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altLang="ko-KR" sz="1600" dirty="0" smtClean="0">
                <a:solidFill>
                  <a:srgbClr val="0C032F"/>
                </a:solidFill>
                <a:latin typeface="+mj-lt"/>
              </a:rPr>
              <a:t>6</a:t>
            </a:r>
            <a:endParaRPr lang="ko-KR" altLang="en-US" sz="1600" dirty="0">
              <a:solidFill>
                <a:srgbClr val="0C032F"/>
              </a:solidFill>
              <a:latin typeface="+mj-lt"/>
            </a:endParaRPr>
          </a:p>
        </p:txBody>
      </p:sp>
      <p:sp>
        <p:nvSpPr>
          <p:cNvPr id="26" name="직사각형 20">
            <a:extLst>
              <a:ext uri="{FF2B5EF4-FFF2-40B4-BE49-F238E27FC236}">
                <a16:creationId xmlns:a16="http://schemas.microsoft.com/office/drawing/2014/main" xmlns="" id="{A93F9BE1-A60C-4AD4-A7B1-04415981FD48}"/>
              </a:ext>
            </a:extLst>
          </p:cNvPr>
          <p:cNvSpPr/>
          <p:nvPr/>
        </p:nvSpPr>
        <p:spPr>
          <a:xfrm>
            <a:off x="6115233" y="4665438"/>
            <a:ext cx="2222134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rgbClr val="0C032F"/>
                </a:solidFill>
                <a:latin typeface="Comfortaa SemiBold" pitchFamily="2" charset="0"/>
              </a:rPr>
              <a:t>Финальная катсцена</a:t>
            </a:r>
            <a:endParaRPr lang="en-US" altLang="ko-KR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3898900" y="3437877"/>
            <a:ext cx="1695450" cy="1725384"/>
          </a:xfrm>
          <a:prstGeom prst="ellipse">
            <a:avLst/>
          </a:prstGeom>
          <a:noFill/>
          <a:ln w="76200" cap="flat">
            <a:solidFill>
              <a:srgbClr val="C00000"/>
            </a:solidFill>
            <a:prstDash val="lgDashDot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1F830CD-E869-4241-9046-DE56E7F9D03E}"/>
              </a:ext>
            </a:extLst>
          </p:cNvPr>
          <p:cNvSpPr/>
          <p:nvPr/>
        </p:nvSpPr>
        <p:spPr>
          <a:xfrm>
            <a:off x="3048000" y="3105834"/>
            <a:ext cx="6096000" cy="64633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ru-RU" altLang="ko-KR" sz="3600" dirty="0" smtClean="0">
                <a:solidFill>
                  <a:srgbClr val="0C032F"/>
                </a:solidFill>
                <a:latin typeface="Comfortaa" pitchFamily="2" charset="0"/>
              </a:rPr>
              <a:t>Классы</a:t>
            </a:r>
            <a:endParaRPr lang="ko-KR" altLang="en-US" sz="3600" dirty="0">
              <a:solidFill>
                <a:srgbClr val="0C032F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2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Player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0" y="2579123"/>
            <a:ext cx="518160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Клавиши - прибавляет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к координате по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x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 скорость </a:t>
            </a:r>
            <a:endParaRPr lang="ru-RU" altLang="ko-KR" sz="1400" dirty="0" smtClean="0">
              <a:solidFill>
                <a:srgbClr val="0C032F"/>
              </a:solidFill>
              <a:latin typeface="Comfortaa" pitchFamily="2" charset="0"/>
            </a:endParaRPr>
          </a:p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Мышка – берет координаты мышки и присваивает себе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Движется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961228"/>
            <a:ext cx="4991100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Создает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Bullet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 и заносит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к себе в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список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5793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Стреляет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7017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>
            <a:fillRect/>
          </a:stretch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240528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F2601DE-72B7-41A8-9EC7-54BEB7BF1206}"/>
              </a:ext>
            </a:extLst>
          </p:cNvPr>
          <p:cNvSpPr txBox="1"/>
          <p:nvPr/>
        </p:nvSpPr>
        <p:spPr>
          <a:xfrm>
            <a:off x="1655649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C032F"/>
                </a:solidFill>
                <a:latin typeface="Comfortaa SemiBold" pitchFamily="2" charset="0"/>
                <a:cs typeface="Arial" panose="020B0604020202020204" pitchFamily="34" charset="0"/>
              </a:rPr>
              <a:t>Enemy</a:t>
            </a:r>
            <a:endParaRPr lang="en-US" altLang="ko-KR" sz="2800" dirty="0">
              <a:solidFill>
                <a:srgbClr val="0C032F"/>
              </a:solidFill>
              <a:latin typeface="Comfortaa SemiBold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7EF21E-1E82-442A-BC58-956DDBE01E50}"/>
              </a:ext>
            </a:extLst>
          </p:cNvPr>
          <p:cNvSpPr txBox="1"/>
          <p:nvPr/>
        </p:nvSpPr>
        <p:spPr>
          <a:xfrm>
            <a:off x="6096001" y="2579123"/>
            <a:ext cx="4991100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Прибавляет к координатам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x, y </a:t>
            </a:r>
            <a:r>
              <a:rPr lang="ru-RU" altLang="ko-KR" sz="1400" dirty="0">
                <a:solidFill>
                  <a:srgbClr val="0C032F"/>
                </a:solidFill>
                <a:latin typeface="Comfortaa" pitchFamily="2" charset="0"/>
              </a:rPr>
              <a:t>их </a:t>
            </a:r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соответствующие скорости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AC7685-F197-4949-B469-3606EAA2468E}"/>
              </a:ext>
            </a:extLst>
          </p:cNvPr>
          <p:cNvSpPr/>
          <p:nvPr/>
        </p:nvSpPr>
        <p:spPr>
          <a:xfrm>
            <a:off x="6096000" y="2197288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Движется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C5B4B5-60D8-47A8-B2AA-22DF9D084DAC}"/>
              </a:ext>
            </a:extLst>
          </p:cNvPr>
          <p:cNvSpPr/>
          <p:nvPr/>
        </p:nvSpPr>
        <p:spPr>
          <a:xfrm>
            <a:off x="5813470" y="2319683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902F0-1D78-41E8-9605-CA90299E083C}"/>
              </a:ext>
            </a:extLst>
          </p:cNvPr>
          <p:cNvSpPr txBox="1"/>
          <p:nvPr/>
        </p:nvSpPr>
        <p:spPr>
          <a:xfrm>
            <a:off x="6096001" y="3808828"/>
            <a:ext cx="4991100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 smtClean="0">
                <a:solidFill>
                  <a:srgbClr val="0C032F"/>
                </a:solidFill>
                <a:latin typeface="Comfortaa" pitchFamily="2" charset="0"/>
              </a:rPr>
              <a:t>Самоуничтожается и уменьшает количество жизней </a:t>
            </a:r>
            <a:r>
              <a:rPr lang="en-US" altLang="ko-KR" sz="1400" dirty="0" smtClean="0">
                <a:solidFill>
                  <a:srgbClr val="0C032F"/>
                </a:solidFill>
                <a:latin typeface="Comfortaa" pitchFamily="2" charset="0"/>
              </a:rPr>
              <a:t>Player</a:t>
            </a:r>
            <a:endParaRPr lang="ko-KR" altLang="en-US" sz="1400" dirty="0">
              <a:solidFill>
                <a:srgbClr val="0C032F"/>
              </a:solidFill>
              <a:latin typeface="Comforta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2BD2DC7-5F99-4C16-BDB6-5A483B6FE323}"/>
              </a:ext>
            </a:extLst>
          </p:cNvPr>
          <p:cNvSpPr/>
          <p:nvPr/>
        </p:nvSpPr>
        <p:spPr>
          <a:xfrm>
            <a:off x="6096000" y="3426993"/>
            <a:ext cx="499110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ru-RU" altLang="ko-KR" sz="2000" dirty="0" smtClean="0">
                <a:solidFill>
                  <a:srgbClr val="0C032F"/>
                </a:solidFill>
                <a:latin typeface="Comfortaa SemiBold" pitchFamily="2" charset="0"/>
              </a:rPr>
              <a:t>Наносит урон Игроку</a:t>
            </a:r>
            <a:endParaRPr lang="en-US" altLang="ko-KR" sz="2000" dirty="0">
              <a:solidFill>
                <a:srgbClr val="0C032F"/>
              </a:solidFill>
              <a:latin typeface="Comfortaa SemiBold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D4E7C8-07EA-4623-AAB6-4FC0AB3F9C05}"/>
              </a:ext>
            </a:extLst>
          </p:cNvPr>
          <p:cNvSpPr/>
          <p:nvPr/>
        </p:nvSpPr>
        <p:spPr>
          <a:xfrm>
            <a:off x="5813470" y="3549388"/>
            <a:ext cx="124542" cy="124542"/>
          </a:xfrm>
          <a:prstGeom prst="rect">
            <a:avLst/>
          </a:prstGeom>
          <a:solidFill>
            <a:srgbClr val="0592A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4098" name="Picture 2" descr="D:\Git\Shoot_in_the_space\img\enemy_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76" y="1459901"/>
            <a:ext cx="2976159" cy="29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14" y="2876684"/>
            <a:ext cx="2909445" cy="2910728"/>
          </a:xfrm>
          <a:prstGeom prst="roundRect">
            <a:avLst>
              <a:gd name="adj" fmla="val 5719"/>
            </a:avLst>
          </a:prstGeom>
        </p:spPr>
      </p:pic>
    </p:spTree>
    <p:extLst>
      <p:ext uri="{BB962C8B-B14F-4D97-AF65-F5344CB8AC3E}">
        <p14:creationId xmlns:p14="http://schemas.microsoft.com/office/powerpoint/2010/main" val="36279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 SemiBold - Quicksand Light">
      <a:majorFont>
        <a:latin typeface="Quicksand SemiBold"/>
        <a:ea typeface="Arial Unicode MS"/>
        <a:cs typeface=""/>
      </a:majorFont>
      <a:minorFont>
        <a:latin typeface="Quicksand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92A0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547</Words>
  <Application>Microsoft Office PowerPoint</Application>
  <PresentationFormat>Произвольный</PresentationFormat>
  <Paragraphs>163</Paragraphs>
  <Slides>24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Quicksand Light</vt:lpstr>
      <vt:lpstr>Arial Unicode MS</vt:lpstr>
      <vt:lpstr>Quicksand SemiBold</vt:lpstr>
      <vt:lpstr>맑은 고딕</vt:lpstr>
      <vt:lpstr>Marske</vt:lpstr>
      <vt:lpstr>Comfortaa SemiBold</vt:lpstr>
      <vt:lpstr>Comfortaa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Анна</cp:lastModifiedBy>
  <cp:revision>288</cp:revision>
  <dcterms:created xsi:type="dcterms:W3CDTF">2019-04-06T05:20:47Z</dcterms:created>
  <dcterms:modified xsi:type="dcterms:W3CDTF">2023-04-05T18:19:16Z</dcterms:modified>
</cp:coreProperties>
</file>